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13"/>
  </p:notesMasterIdLst>
  <p:sldIdLst>
    <p:sldId id="256" r:id="rId5"/>
    <p:sldId id="257" r:id="rId6"/>
    <p:sldId id="258" r:id="rId7"/>
    <p:sldId id="263" r:id="rId8"/>
    <p:sldId id="264" r:id="rId9"/>
    <p:sldId id="260" r:id="rId10"/>
    <p:sldId id="261"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4660"/>
  </p:normalViewPr>
  <p:slideViewPr>
    <p:cSldViewPr snapToGrid="0">
      <p:cViewPr varScale="1">
        <p:scale>
          <a:sx n="83" d="100"/>
          <a:sy n="83" d="100"/>
        </p:scale>
        <p:origin x="39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jpeg>
</file>

<file path=ppt/media/image3.jpeg>
</file>

<file path=ppt/media/image4.png>
</file>

<file path=ppt/media/image5.jpg>
</file>

<file path=ppt/media/image6.jpeg>
</file>

<file path=ppt/media/image7.pn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0EB8CE-7544-4E45-80D1-E5067E0D495B}" type="datetimeFigureOut">
              <a:rPr lang="en-US" smtClean="0"/>
              <a:t>4/17/2024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56CF95-9B38-4E51-B987-8C96F6D92EB3}" type="slidenum">
              <a:rPr lang="en-US" smtClean="0"/>
              <a:t>‹#›</a:t>
            </a:fld>
            <a:endParaRPr lang="en-US"/>
          </a:p>
        </p:txBody>
      </p:sp>
    </p:spTree>
    <p:extLst>
      <p:ext uri="{BB962C8B-B14F-4D97-AF65-F5344CB8AC3E}">
        <p14:creationId xmlns:p14="http://schemas.microsoft.com/office/powerpoint/2010/main" val="2883586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56CF95-9B38-4E51-B987-8C96F6D92EB3}" type="slidenum">
              <a:rPr lang="en-US" smtClean="0"/>
              <a:t>1</a:t>
            </a:fld>
            <a:endParaRPr lang="en-US"/>
          </a:p>
        </p:txBody>
      </p:sp>
    </p:spTree>
    <p:extLst>
      <p:ext uri="{BB962C8B-B14F-4D97-AF65-F5344CB8AC3E}">
        <p14:creationId xmlns:p14="http://schemas.microsoft.com/office/powerpoint/2010/main" val="3419371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56CF95-9B38-4E51-B987-8C96F6D92EB3}" type="slidenum">
              <a:rPr lang="en-US" smtClean="0"/>
              <a:t>2</a:t>
            </a:fld>
            <a:endParaRPr lang="en-US"/>
          </a:p>
        </p:txBody>
      </p:sp>
    </p:spTree>
    <p:extLst>
      <p:ext uri="{BB962C8B-B14F-4D97-AF65-F5344CB8AC3E}">
        <p14:creationId xmlns:p14="http://schemas.microsoft.com/office/powerpoint/2010/main" val="4235290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56CF95-9B38-4E51-B987-8C96F6D92EB3}" type="slidenum">
              <a:rPr lang="en-US" smtClean="0"/>
              <a:t>4</a:t>
            </a:fld>
            <a:endParaRPr lang="en-US"/>
          </a:p>
        </p:txBody>
      </p:sp>
    </p:spTree>
    <p:extLst>
      <p:ext uri="{BB962C8B-B14F-4D97-AF65-F5344CB8AC3E}">
        <p14:creationId xmlns:p14="http://schemas.microsoft.com/office/powerpoint/2010/main" val="1192970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56CF95-9B38-4E51-B987-8C96F6D92EB3}" type="slidenum">
              <a:rPr lang="en-US" smtClean="0"/>
              <a:t>5</a:t>
            </a:fld>
            <a:endParaRPr lang="en-US"/>
          </a:p>
        </p:txBody>
      </p:sp>
    </p:spTree>
    <p:extLst>
      <p:ext uri="{BB962C8B-B14F-4D97-AF65-F5344CB8AC3E}">
        <p14:creationId xmlns:p14="http://schemas.microsoft.com/office/powerpoint/2010/main" val="807653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4/17/2024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39622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833715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9324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36282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4/17/2024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95609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210900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4/17/2024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54372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288383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56051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4/17/2024</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44787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4/17/2024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81773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4/17/2024</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87026854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7" r:id="rId5"/>
    <p:sldLayoutId id="2147483662" r:id="rId6"/>
    <p:sldLayoutId id="2147483663" r:id="rId7"/>
    <p:sldLayoutId id="2147483664" r:id="rId8"/>
    <p:sldLayoutId id="2147483665" r:id="rId9"/>
    <p:sldLayoutId id="2147483666" r:id="rId10"/>
    <p:sldLayoutId id="2147483668"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ageitgey/face_recogni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keras.io/examples/audio/speaker_recognition_using_cn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pypi.org/project/SpeechRecogni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openai.com/"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FB65ABA3-820C-4D75-9437-9EFA1ADFE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txBody>
          <a:bodyPr/>
          <a:lstStyle/>
          <a:p>
            <a:endParaRPr lang="en-US"/>
          </a:p>
        </p:txBody>
      </p:sp>
      <p:sp>
        <p:nvSpPr>
          <p:cNvPr id="138" name="Rectangle 137">
            <a:extLst>
              <a:ext uri="{FF2B5EF4-FFF2-40B4-BE49-F238E27FC236}">
                <a16:creationId xmlns:a16="http://schemas.microsoft.com/office/drawing/2014/main" id="{036BF2FB-90D8-48DB-BD34-D040CDCFF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txBody>
          <a:bodyPr/>
          <a:lstStyle/>
          <a:p>
            <a:endParaRPr lang="en-US"/>
          </a:p>
        </p:txBody>
      </p:sp>
      <p:sp useBgFill="1">
        <p:nvSpPr>
          <p:cNvPr id="139" name="Rectangle 138">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0" name="Picture 139">
            <a:extLst>
              <a:ext uri="{FF2B5EF4-FFF2-40B4-BE49-F238E27FC236}">
                <a16:creationId xmlns:a16="http://schemas.microsoft.com/office/drawing/2014/main" id="{BBF83313-A5E0-744D-1CBA-FA9C5955A3F7}"/>
              </a:ext>
            </a:extLst>
          </p:cNvPr>
          <p:cNvPicPr>
            <a:picLocks noChangeAspect="1"/>
          </p:cNvPicPr>
          <p:nvPr/>
        </p:nvPicPr>
        <p:blipFill rotWithShape="1">
          <a:blip r:embed="rId3">
            <a:alphaModFix amt="35000"/>
          </a:blip>
          <a:srcRect t="13970" b="27588"/>
          <a:stretch/>
        </p:blipFill>
        <p:spPr>
          <a:xfrm>
            <a:off x="20" y="10"/>
            <a:ext cx="12191980" cy="6857990"/>
          </a:xfrm>
          <a:prstGeom prst="rect">
            <a:avLst/>
          </a:prstGeom>
        </p:spPr>
      </p:pic>
      <p:sp>
        <p:nvSpPr>
          <p:cNvPr id="2" name="Title 1">
            <a:extLst>
              <a:ext uri="{FF2B5EF4-FFF2-40B4-BE49-F238E27FC236}">
                <a16:creationId xmlns:a16="http://schemas.microsoft.com/office/drawing/2014/main" id="{BD98AB08-3F7D-F192-F940-A1F431B51884}"/>
              </a:ext>
            </a:extLst>
          </p:cNvPr>
          <p:cNvSpPr>
            <a:spLocks noGrp="1"/>
          </p:cNvSpPr>
          <p:nvPr>
            <p:ph type="ctrTitle"/>
          </p:nvPr>
        </p:nvSpPr>
        <p:spPr>
          <a:xfrm>
            <a:off x="1066800" y="642594"/>
            <a:ext cx="10058400" cy="1371600"/>
          </a:xfrm>
        </p:spPr>
        <p:txBody>
          <a:bodyPr vert="horz" lIns="91440" tIns="45720" rIns="91440" bIns="45720" rtlCol="0" anchor="ctr">
            <a:normAutofit/>
          </a:bodyPr>
          <a:lstStyle/>
          <a:p>
            <a:pPr algn="l">
              <a:lnSpc>
                <a:spcPct val="90000"/>
              </a:lnSpc>
            </a:pPr>
            <a:r>
              <a:rPr lang="en-US" sz="4400" spc="0"/>
              <a:t>“Chat Pi”</a:t>
            </a:r>
            <a:br>
              <a:rPr lang="en-US" sz="4400" spc="0"/>
            </a:br>
            <a:r>
              <a:rPr lang="en-US" sz="4400" spc="0"/>
              <a:t>Your Private Assistant</a:t>
            </a:r>
          </a:p>
        </p:txBody>
      </p:sp>
      <p:sp>
        <p:nvSpPr>
          <p:cNvPr id="3" name="Subtitle 2">
            <a:extLst>
              <a:ext uri="{FF2B5EF4-FFF2-40B4-BE49-F238E27FC236}">
                <a16:creationId xmlns:a16="http://schemas.microsoft.com/office/drawing/2014/main" id="{A4D77CAF-3670-1886-2315-307CF7C9D9B0}"/>
              </a:ext>
            </a:extLst>
          </p:cNvPr>
          <p:cNvSpPr>
            <a:spLocks noGrp="1"/>
          </p:cNvSpPr>
          <p:nvPr>
            <p:ph type="subTitle" idx="1"/>
          </p:nvPr>
        </p:nvSpPr>
        <p:spPr>
          <a:xfrm>
            <a:off x="1066800" y="2103120"/>
            <a:ext cx="10058400" cy="3849624"/>
          </a:xfrm>
        </p:spPr>
        <p:txBody>
          <a:bodyPr vert="horz" lIns="91440" tIns="45720" rIns="91440" bIns="45720" rtlCol="0">
            <a:normAutofit/>
          </a:bodyPr>
          <a:lstStyle/>
          <a:p>
            <a:pPr indent="-182880" algn="l">
              <a:lnSpc>
                <a:spcPct val="100000"/>
              </a:lnSpc>
              <a:spcAft>
                <a:spcPts val="600"/>
              </a:spcAft>
              <a:buFont typeface="Garamond" pitchFamily="18" charset="0"/>
              <a:buChar char="◦"/>
            </a:pPr>
            <a:r>
              <a:rPr lang="en-US" dirty="0">
                <a:solidFill>
                  <a:schemeClr val="tx1"/>
                </a:solidFill>
              </a:rPr>
              <a:t>Team Member: </a:t>
            </a:r>
          </a:p>
          <a:p>
            <a:pPr indent="-182880" algn="l">
              <a:lnSpc>
                <a:spcPct val="100000"/>
              </a:lnSpc>
              <a:spcAft>
                <a:spcPts val="600"/>
              </a:spcAft>
              <a:buFont typeface="Garamond" pitchFamily="18" charset="0"/>
              <a:buChar char="◦"/>
            </a:pPr>
            <a:r>
              <a:rPr lang="en-US" dirty="0">
                <a:solidFill>
                  <a:schemeClr val="tx1"/>
                </a:solidFill>
              </a:rPr>
              <a:t>Yanghonghui Chen  yc47</a:t>
            </a:r>
          </a:p>
          <a:p>
            <a:pPr indent="-182880" algn="l">
              <a:lnSpc>
                <a:spcPct val="100000"/>
              </a:lnSpc>
              <a:spcAft>
                <a:spcPts val="600"/>
              </a:spcAft>
              <a:buFont typeface="Garamond" pitchFamily="18" charset="0"/>
              <a:buChar char="◦"/>
            </a:pPr>
            <a:r>
              <a:rPr lang="en-US" dirty="0" err="1">
                <a:solidFill>
                  <a:schemeClr val="tx1"/>
                </a:solidFill>
              </a:rPr>
              <a:t>Haoyu</a:t>
            </a:r>
            <a:r>
              <a:rPr lang="en-US" dirty="0">
                <a:solidFill>
                  <a:schemeClr val="tx1"/>
                </a:solidFill>
              </a:rPr>
              <a:t> Huang   haoyu3</a:t>
            </a:r>
          </a:p>
          <a:p>
            <a:pPr indent="-182880" algn="l">
              <a:lnSpc>
                <a:spcPct val="100000"/>
              </a:lnSpc>
              <a:spcAft>
                <a:spcPts val="600"/>
              </a:spcAft>
              <a:buFont typeface="Garamond" pitchFamily="18" charset="0"/>
              <a:buChar char="◦"/>
            </a:pPr>
            <a:r>
              <a:rPr lang="en-US">
                <a:solidFill>
                  <a:schemeClr val="tx1"/>
                </a:solidFill>
              </a:rPr>
              <a:t>TA:  Neo </a:t>
            </a:r>
            <a:r>
              <a:rPr lang="en-US" dirty="0">
                <a:solidFill>
                  <a:schemeClr val="tx1"/>
                </a:solidFill>
              </a:rPr>
              <a:t>Yuan</a:t>
            </a:r>
          </a:p>
        </p:txBody>
      </p:sp>
      <p:sp>
        <p:nvSpPr>
          <p:cNvPr id="141" name="Rectangle 140">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4" name="TextBox 3">
            <a:extLst>
              <a:ext uri="{FF2B5EF4-FFF2-40B4-BE49-F238E27FC236}">
                <a16:creationId xmlns:a16="http://schemas.microsoft.com/office/drawing/2014/main" id="{D6383EC6-FE5A-2B7B-AFD6-9002E966C1C4}"/>
              </a:ext>
            </a:extLst>
          </p:cNvPr>
          <p:cNvSpPr txBox="1"/>
          <p:nvPr/>
        </p:nvSpPr>
        <p:spPr>
          <a:xfrm>
            <a:off x="711228" y="4166698"/>
            <a:ext cx="9621492" cy="1985159"/>
          </a:xfrm>
          <a:prstGeom prst="rect">
            <a:avLst/>
          </a:prstGeom>
          <a:noFill/>
        </p:spPr>
        <p:txBody>
          <a:bodyPr wrap="square" rtlCol="0">
            <a:spAutoFit/>
          </a:bodyPr>
          <a:lstStyle/>
          <a:p>
            <a:pPr>
              <a:spcAft>
                <a:spcPts val="600"/>
              </a:spcAft>
            </a:pPr>
            <a:r>
              <a:rPr lang="en-US" dirty="0"/>
              <a:t>Work Partition:</a:t>
            </a:r>
          </a:p>
          <a:p>
            <a:pPr indent="-457200">
              <a:spcAft>
                <a:spcPts val="600"/>
              </a:spcAft>
            </a:pPr>
            <a:r>
              <a:rPr lang="en-US" dirty="0" err="1"/>
              <a:t>Haoyu</a:t>
            </a:r>
            <a:r>
              <a:rPr lang="en-US" dirty="0"/>
              <a:t> Huang: S</a:t>
            </a:r>
            <a:r>
              <a:rPr lang="en-US" altLang="zh-CN" dirty="0"/>
              <a:t>et up the data transmission between PC and Raspberry pi through google 			cloud, deploy facial recognition model via API and Invoke ChatGPT API</a:t>
            </a:r>
          </a:p>
          <a:p>
            <a:pPr>
              <a:spcAft>
                <a:spcPts val="600"/>
              </a:spcAft>
            </a:pPr>
            <a:endParaRPr lang="en-US" altLang="zh-CN" dirty="0"/>
          </a:p>
          <a:p>
            <a:pPr>
              <a:spcAft>
                <a:spcPts val="600"/>
              </a:spcAft>
            </a:pPr>
            <a:r>
              <a:rPr lang="en-US" dirty="0"/>
              <a:t>Yanghonghui Chen: Set up, train and evaluate the speaker recognition model locally &amp; 			Deploy the model  on Raspberry Pi , prepare slide</a:t>
            </a:r>
            <a:r>
              <a:rPr lang="en-US" altLang="zh-CN" dirty="0"/>
              <a:t>s for presentation </a:t>
            </a:r>
            <a:endParaRPr lang="en-US" dirty="0"/>
          </a:p>
        </p:txBody>
      </p:sp>
    </p:spTree>
    <p:extLst>
      <p:ext uri="{BB962C8B-B14F-4D97-AF65-F5344CB8AC3E}">
        <p14:creationId xmlns:p14="http://schemas.microsoft.com/office/powerpoint/2010/main" val="338153947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descr="A robot using a laptop sitting on a blue chair">
            <a:extLst>
              <a:ext uri="{FF2B5EF4-FFF2-40B4-BE49-F238E27FC236}">
                <a16:creationId xmlns:a16="http://schemas.microsoft.com/office/drawing/2014/main" id="{FA19BDF8-FAC0-4D30-A7ED-8E0B7573166A}"/>
              </a:ext>
            </a:extLst>
          </p:cNvPr>
          <p:cNvPicPr>
            <a:picLocks noChangeAspect="1"/>
          </p:cNvPicPr>
          <p:nvPr/>
        </p:nvPicPr>
        <p:blipFill rotWithShape="1">
          <a:blip r:embed="rId3">
            <a:alphaModFix amt="3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42E58A7-ED3F-D609-C8A2-5BCA946553E2}"/>
              </a:ext>
            </a:extLst>
          </p:cNvPr>
          <p:cNvSpPr>
            <a:spLocks noGrp="1"/>
          </p:cNvSpPr>
          <p:nvPr>
            <p:ph type="title"/>
          </p:nvPr>
        </p:nvSpPr>
        <p:spPr>
          <a:xfrm>
            <a:off x="1700213" y="214508"/>
            <a:ext cx="10058400" cy="1371600"/>
          </a:xfrm>
        </p:spPr>
        <p:txBody>
          <a:bodyPr>
            <a:normAutofit/>
          </a:bodyPr>
          <a:lstStyle/>
          <a:p>
            <a:r>
              <a:rPr lang="en-US" dirty="0"/>
              <a:t>Motivation &amp; Problems</a:t>
            </a:r>
          </a:p>
        </p:txBody>
      </p:sp>
      <p:sp>
        <p:nvSpPr>
          <p:cNvPr id="36" name="Content Placeholder 2">
            <a:extLst>
              <a:ext uri="{FF2B5EF4-FFF2-40B4-BE49-F238E27FC236}">
                <a16:creationId xmlns:a16="http://schemas.microsoft.com/office/drawing/2014/main" id="{67AC626E-0B3E-152B-07B2-93F32C23FE0A}"/>
              </a:ext>
            </a:extLst>
          </p:cNvPr>
          <p:cNvSpPr>
            <a:spLocks noGrp="1"/>
          </p:cNvSpPr>
          <p:nvPr>
            <p:ph idx="1"/>
          </p:nvPr>
        </p:nvSpPr>
        <p:spPr>
          <a:xfrm>
            <a:off x="495300" y="1704975"/>
            <a:ext cx="10629900" cy="4247769"/>
          </a:xfrm>
        </p:spPr>
        <p:txBody>
          <a:bodyPr>
            <a:normAutofit fontScale="92500" lnSpcReduction="10000"/>
          </a:bodyPr>
          <a:lstStyle/>
          <a:p>
            <a:pPr marL="0" indent="0">
              <a:lnSpc>
                <a:spcPct val="110000"/>
              </a:lnSpc>
              <a:buNone/>
            </a:pPr>
            <a:r>
              <a:rPr lang="en-US" dirty="0"/>
              <a:t>1. Motivation:</a:t>
            </a:r>
          </a:p>
          <a:p>
            <a:pPr marL="0" indent="0">
              <a:lnSpc>
                <a:spcPct val="110000"/>
              </a:lnSpc>
              <a:buNone/>
            </a:pPr>
            <a:r>
              <a:rPr lang="en-US" dirty="0"/>
              <a:t>	Addressing the need for privacy and security in IOT devices.</a:t>
            </a:r>
          </a:p>
          <a:p>
            <a:pPr marL="0" indent="0">
              <a:lnSpc>
                <a:spcPct val="110000"/>
              </a:lnSpc>
              <a:buNone/>
            </a:pPr>
            <a:r>
              <a:rPr lang="en-US" dirty="0"/>
              <a:t>	Providing users with a more convenient means of interacting with personal assistants.</a:t>
            </a:r>
          </a:p>
          <a:p>
            <a:pPr marL="0" indent="0">
              <a:lnSpc>
                <a:spcPct val="110000"/>
              </a:lnSpc>
              <a:buNone/>
            </a:pPr>
            <a:r>
              <a:rPr lang="en-US" dirty="0"/>
              <a:t>	Making the IOT assistant more personalized.</a:t>
            </a:r>
          </a:p>
          <a:p>
            <a:pPr marL="0" indent="0">
              <a:lnSpc>
                <a:spcPct val="110000"/>
              </a:lnSpc>
              <a:buNone/>
            </a:pPr>
            <a:r>
              <a:rPr lang="en-US" dirty="0"/>
              <a:t>2. Existing solutions:</a:t>
            </a:r>
          </a:p>
          <a:p>
            <a:pPr marL="0" indent="0">
              <a:lnSpc>
                <a:spcPct val="110000"/>
              </a:lnSpc>
              <a:buNone/>
            </a:pPr>
            <a:r>
              <a:rPr lang="en-US" dirty="0"/>
              <a:t>	Standalone Chatbot voice assistant without any access protection.</a:t>
            </a:r>
          </a:p>
          <a:p>
            <a:pPr marL="0" indent="0">
              <a:lnSpc>
                <a:spcPct val="110000"/>
              </a:lnSpc>
              <a:buNone/>
            </a:pPr>
            <a:r>
              <a:rPr lang="en-US" dirty="0"/>
              <a:t>	Our approach combines facial or speaker recognition with AI-based chatbots for comprehensive security and personalization.</a:t>
            </a:r>
          </a:p>
          <a:p>
            <a:pPr marL="0" indent="0">
              <a:lnSpc>
                <a:spcPct val="110000"/>
              </a:lnSpc>
              <a:buNone/>
            </a:pPr>
            <a:r>
              <a:rPr lang="en-US" dirty="0"/>
              <a:t>3. Challenges:</a:t>
            </a:r>
          </a:p>
          <a:p>
            <a:pPr marL="0" indent="0">
              <a:lnSpc>
                <a:spcPct val="110000"/>
              </a:lnSpc>
              <a:buNone/>
            </a:pPr>
            <a:r>
              <a:rPr lang="en-US" dirty="0"/>
              <a:t>	Ensuring accuracy and reliability of facial or speaker recognition models.</a:t>
            </a:r>
          </a:p>
          <a:p>
            <a:pPr marL="0" indent="0">
              <a:lnSpc>
                <a:spcPct val="110000"/>
              </a:lnSpc>
              <a:buNone/>
            </a:pPr>
            <a:r>
              <a:rPr lang="en-US" dirty="0"/>
              <a:t>	Reducing the response time and making the interaction smoother.</a:t>
            </a:r>
          </a:p>
          <a:p>
            <a:pPr marL="0" indent="0">
              <a:lnSpc>
                <a:spcPct val="110000"/>
              </a:lnSpc>
              <a:buNone/>
            </a:pPr>
            <a:r>
              <a:rPr lang="en-US" dirty="0"/>
              <a:t>4. Strategies for improvement:</a:t>
            </a:r>
          </a:p>
          <a:p>
            <a:pPr marL="0" indent="0">
              <a:lnSpc>
                <a:spcPct val="110000"/>
              </a:lnSpc>
              <a:buNone/>
            </a:pPr>
            <a:r>
              <a:rPr lang="en-US" dirty="0"/>
              <a:t>	Increasing the size of the training dataset and improve the model design to improve the recognition accuracy</a:t>
            </a:r>
          </a:p>
          <a:p>
            <a:pPr marL="0" indent="0">
              <a:lnSpc>
                <a:spcPct val="110000"/>
              </a:lnSpc>
              <a:buNone/>
            </a:pPr>
            <a:r>
              <a:rPr lang="en-US" dirty="0"/>
              <a:t>	Deploying the models on the server to reduce the workload of Raspberry pi and speed up the response time. </a:t>
            </a:r>
          </a:p>
          <a:p>
            <a:pPr marL="0" indent="0">
              <a:lnSpc>
                <a:spcPct val="110000"/>
              </a:lnSpc>
              <a:buNone/>
            </a:pPr>
            <a:endParaRPr lang="en-US" dirty="0"/>
          </a:p>
          <a:p>
            <a:pPr marL="0" indent="0">
              <a:lnSpc>
                <a:spcPct val="110000"/>
              </a:lnSpc>
              <a:buNone/>
            </a:pPr>
            <a:endParaRPr lang="en-US" sz="1000" dirty="0"/>
          </a:p>
        </p:txBody>
      </p:sp>
      <p:sp>
        <p:nvSpPr>
          <p:cNvPr id="40" name="Rectangle 39">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txBody>
          <a:bodyPr/>
          <a:lstStyle/>
          <a:p>
            <a:endParaRPr lang="en-US"/>
          </a:p>
        </p:txBody>
      </p:sp>
    </p:spTree>
    <p:extLst>
      <p:ext uri="{BB962C8B-B14F-4D97-AF65-F5344CB8AC3E}">
        <p14:creationId xmlns:p14="http://schemas.microsoft.com/office/powerpoint/2010/main" val="250795332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9" name="Rectangle 9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0" name="Rectangle 99">
            <a:extLst>
              <a:ext uri="{FF2B5EF4-FFF2-40B4-BE49-F238E27FC236}">
                <a16:creationId xmlns:a16="http://schemas.microsoft.com/office/drawing/2014/main" id="{66A413F7-FFE1-42E7-8C6C-E9CCC477F8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01" name="Rectangle 100">
            <a:extLst>
              <a:ext uri="{FF2B5EF4-FFF2-40B4-BE49-F238E27FC236}">
                <a16:creationId xmlns:a16="http://schemas.microsoft.com/office/drawing/2014/main" id="{BCE0B0FD-3413-40CC-A7D8-6A5058608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p:nvSpPr>
          <p:cNvPr id="102" name="Rectangle 101">
            <a:extLst>
              <a:ext uri="{FF2B5EF4-FFF2-40B4-BE49-F238E27FC236}">
                <a16:creationId xmlns:a16="http://schemas.microsoft.com/office/drawing/2014/main" id="{50C4C044-5B1C-40C8-8C7B-AA5E6D879D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104" name="Group 103">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3" name="Straight Connector 22">
              <a:extLst>
                <a:ext uri="{FF2B5EF4-FFF2-40B4-BE49-F238E27FC236}">
                  <a16:creationId xmlns:a16="http://schemas.microsoft.com/office/drawing/2014/main" id="{00163F5F-1439-4827-8F7A-B08BDDEFB9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A677414-C3D2-4430-876D-9092D633F5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9181D20-1D81-447D-9854-10DDB10D54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106" name="Rectangle 105">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diagram of a software system&#10;&#10;Description automatically generated with medium confidence">
            <a:extLst>
              <a:ext uri="{FF2B5EF4-FFF2-40B4-BE49-F238E27FC236}">
                <a16:creationId xmlns:a16="http://schemas.microsoft.com/office/drawing/2014/main" id="{06EAC44C-411C-99AD-3FF3-2018E8D9BC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2" y="33227"/>
            <a:ext cx="5700067" cy="6806053"/>
          </a:xfrm>
          <a:prstGeom prst="rect">
            <a:avLst/>
          </a:prstGeom>
        </p:spPr>
      </p:pic>
      <p:sp>
        <p:nvSpPr>
          <p:cNvPr id="110" name="Rectangle 109">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1973" y="643465"/>
            <a:ext cx="4143830" cy="2785536"/>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12" name="Rectangle 111">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7364" y="806365"/>
            <a:ext cx="3813048" cy="2459736"/>
          </a:xfrm>
          <a:prstGeom prst="rect">
            <a:avLst/>
          </a:prstGeom>
          <a:noFill/>
          <a:ln w="6350" cap="sq" cmpd="sng" algn="ctr">
            <a:solidFill>
              <a:schemeClr val="bg1"/>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874DEEEB-5A2E-4E01-1218-DD05DC817500}"/>
              </a:ext>
            </a:extLst>
          </p:cNvPr>
          <p:cNvSpPr>
            <a:spLocks noGrp="1"/>
          </p:cNvSpPr>
          <p:nvPr>
            <p:ph type="title"/>
          </p:nvPr>
        </p:nvSpPr>
        <p:spPr>
          <a:xfrm>
            <a:off x="7844069" y="1111662"/>
            <a:ext cx="3299328" cy="1456386"/>
          </a:xfrm>
        </p:spPr>
        <p:txBody>
          <a:bodyPr vert="horz" lIns="91440" tIns="45720" rIns="91440" bIns="45720" rtlCol="0" anchor="ctr">
            <a:normAutofit/>
          </a:bodyPr>
          <a:lstStyle/>
          <a:p>
            <a:pPr algn="ctr">
              <a:lnSpc>
                <a:spcPct val="83000"/>
              </a:lnSpc>
            </a:pPr>
            <a:r>
              <a:rPr lang="en-US" sz="3000" cap="all" spc="-100">
                <a:solidFill>
                  <a:schemeClr val="bg1"/>
                </a:solidFill>
              </a:rPr>
              <a:t>Design and Methodology</a:t>
            </a:r>
          </a:p>
        </p:txBody>
      </p:sp>
      <p:pic>
        <p:nvPicPr>
          <p:cNvPr id="5" name="Picture 4" descr="A computer screen with green lights&#10;&#10;Description automatically generated">
            <a:extLst>
              <a:ext uri="{FF2B5EF4-FFF2-40B4-BE49-F238E27FC236}">
                <a16:creationId xmlns:a16="http://schemas.microsoft.com/office/drawing/2014/main" id="{21C74F02-55F4-6578-F91C-F276A98791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2517" y="3588029"/>
            <a:ext cx="2668438" cy="2621741"/>
          </a:xfrm>
          <a:prstGeom prst="rect">
            <a:avLst/>
          </a:prstGeom>
        </p:spPr>
      </p:pic>
    </p:spTree>
    <p:extLst>
      <p:ext uri="{BB962C8B-B14F-4D97-AF65-F5344CB8AC3E}">
        <p14:creationId xmlns:p14="http://schemas.microsoft.com/office/powerpoint/2010/main" val="2237616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DEB6-D155-9F01-6C89-60EDBD39DB3A}"/>
              </a:ext>
            </a:extLst>
          </p:cNvPr>
          <p:cNvSpPr>
            <a:spLocks noGrp="1"/>
          </p:cNvSpPr>
          <p:nvPr>
            <p:ph type="title"/>
          </p:nvPr>
        </p:nvSpPr>
        <p:spPr>
          <a:xfrm>
            <a:off x="527844" y="276285"/>
            <a:ext cx="10058400" cy="1371600"/>
          </a:xfrm>
        </p:spPr>
        <p:txBody>
          <a:bodyPr/>
          <a:lstStyle/>
          <a:p>
            <a:r>
              <a:rPr lang="en-US" dirty="0"/>
              <a:t>Technical Details</a:t>
            </a:r>
          </a:p>
        </p:txBody>
      </p:sp>
      <p:sp>
        <p:nvSpPr>
          <p:cNvPr id="3" name="Content Placeholder 2">
            <a:extLst>
              <a:ext uri="{FF2B5EF4-FFF2-40B4-BE49-F238E27FC236}">
                <a16:creationId xmlns:a16="http://schemas.microsoft.com/office/drawing/2014/main" id="{1C186600-AD88-97A1-ED14-D0618DCBC67D}"/>
              </a:ext>
            </a:extLst>
          </p:cNvPr>
          <p:cNvSpPr>
            <a:spLocks noGrp="1"/>
          </p:cNvSpPr>
          <p:nvPr>
            <p:ph idx="1"/>
          </p:nvPr>
        </p:nvSpPr>
        <p:spPr>
          <a:xfrm>
            <a:off x="457200" y="1371600"/>
            <a:ext cx="4732338" cy="2735579"/>
          </a:xfrm>
        </p:spPr>
        <p:txBody>
          <a:bodyPr>
            <a:noAutofit/>
          </a:bodyPr>
          <a:lstStyle/>
          <a:p>
            <a:pPr marL="0" indent="0" algn="l">
              <a:buNone/>
            </a:pPr>
            <a:r>
              <a:rPr lang="en-US" sz="1800" b="0" i="0" dirty="0">
                <a:effectLst/>
                <a:latin typeface="Söhne"/>
              </a:rPr>
              <a:t>1. Facial Recognition</a:t>
            </a:r>
          </a:p>
          <a:p>
            <a:pPr algn="l">
              <a:buFont typeface="Arial" panose="020B0604020202020204" pitchFamily="34" charset="0"/>
              <a:buChar char="•"/>
            </a:pPr>
            <a:r>
              <a:rPr lang="en-US" sz="1800" b="0" i="0" dirty="0">
                <a:effectLst/>
                <a:latin typeface="Söhne"/>
              </a:rPr>
              <a:t>Library: </a:t>
            </a:r>
            <a:r>
              <a:rPr lang="en-US" sz="1800" b="0" i="0" u="none" strike="noStrike" dirty="0">
                <a:effectLst/>
                <a:latin typeface="Söhne"/>
                <a:hlinkClick r:id="rId3">
                  <a:extLst>
                    <a:ext uri="{A12FA001-AC4F-418D-AE19-62706E023703}">
                      <ahyp:hlinkClr xmlns:ahyp="http://schemas.microsoft.com/office/drawing/2018/hyperlinkcolor" val="tx"/>
                    </a:ext>
                  </a:extLst>
                </a:hlinkClick>
              </a:rPr>
              <a:t>Face Recognition</a:t>
            </a:r>
            <a:endParaRPr lang="en-US" sz="1800" b="0" i="0" dirty="0">
              <a:effectLst/>
              <a:latin typeface="Söhne"/>
            </a:endParaRPr>
          </a:p>
          <a:p>
            <a:pPr algn="l">
              <a:buFont typeface="Arial" panose="020B0604020202020204" pitchFamily="34" charset="0"/>
              <a:buChar char="•"/>
            </a:pPr>
            <a:r>
              <a:rPr lang="en-US" sz="1800" b="0" i="0" dirty="0">
                <a:effectLst/>
                <a:latin typeface="Söhne"/>
              </a:rPr>
              <a:t>Built on: dlib library</a:t>
            </a:r>
          </a:p>
          <a:p>
            <a:pPr algn="l">
              <a:buFont typeface="Arial" panose="020B0604020202020204" pitchFamily="34" charset="0"/>
              <a:buChar char="•"/>
            </a:pPr>
            <a:r>
              <a:rPr lang="en-US" sz="1800" b="0" i="0" dirty="0">
                <a:effectLst/>
                <a:latin typeface="Söhne"/>
              </a:rPr>
              <a:t>Training:</a:t>
            </a:r>
          </a:p>
          <a:p>
            <a:pPr marL="742950" lvl="1" indent="-285750" algn="l">
              <a:buFont typeface="Arial" panose="020B0604020202020204" pitchFamily="34" charset="0"/>
              <a:buChar char="•"/>
            </a:pPr>
            <a:r>
              <a:rPr lang="en-US" sz="1800" b="0" i="0" dirty="0">
                <a:effectLst/>
                <a:latin typeface="Söhne"/>
              </a:rPr>
              <a:t>Used 100 pictures for training.</a:t>
            </a:r>
          </a:p>
          <a:p>
            <a:pPr marL="742950" lvl="1" indent="-285750" algn="l">
              <a:buFont typeface="Arial" panose="020B0604020202020204" pitchFamily="34" charset="0"/>
              <a:buChar char="•"/>
            </a:pPr>
            <a:r>
              <a:rPr lang="en-US" sz="1800" b="0" i="0" dirty="0">
                <a:effectLst/>
                <a:latin typeface="Söhne"/>
              </a:rPr>
              <a:t>Extracted facial features for comparison.</a:t>
            </a:r>
          </a:p>
          <a:p>
            <a:pPr algn="l">
              <a:buFont typeface="Arial" panose="020B0604020202020204" pitchFamily="34" charset="0"/>
              <a:buChar char="•"/>
            </a:pPr>
            <a:r>
              <a:rPr lang="en-US" sz="1800" b="0" i="0" dirty="0">
                <a:effectLst/>
                <a:latin typeface="Söhne"/>
              </a:rPr>
              <a:t>Performance:</a:t>
            </a:r>
          </a:p>
          <a:p>
            <a:pPr marL="742950" lvl="1" indent="-285750" algn="l">
              <a:buFont typeface="Arial" panose="020B0604020202020204" pitchFamily="34" charset="0"/>
              <a:buChar char="•"/>
            </a:pPr>
            <a:r>
              <a:rPr lang="en-US" sz="1800" b="0" i="0" dirty="0">
                <a:effectLst/>
                <a:latin typeface="Söhne"/>
              </a:rPr>
              <a:t>Accuracy not high, still in development.</a:t>
            </a:r>
          </a:p>
          <a:p>
            <a:pPr algn="l">
              <a:buFont typeface="Arial" panose="020B0604020202020204" pitchFamily="34" charset="0"/>
              <a:buChar char="•"/>
            </a:pPr>
            <a:r>
              <a:rPr lang="en-US" sz="1800" b="0" i="0" dirty="0">
                <a:effectLst/>
                <a:latin typeface="Söhne"/>
              </a:rPr>
              <a:t>Goal: Improving accuracy, modifying approach.</a:t>
            </a:r>
          </a:p>
          <a:p>
            <a:endParaRPr lang="en-US" sz="1800" dirty="0"/>
          </a:p>
        </p:txBody>
      </p:sp>
      <p:sp>
        <p:nvSpPr>
          <p:cNvPr id="4" name="TextBox 3">
            <a:extLst>
              <a:ext uri="{FF2B5EF4-FFF2-40B4-BE49-F238E27FC236}">
                <a16:creationId xmlns:a16="http://schemas.microsoft.com/office/drawing/2014/main" id="{6E055007-C737-F56C-905C-0245AAE2A605}"/>
              </a:ext>
            </a:extLst>
          </p:cNvPr>
          <p:cNvSpPr txBox="1"/>
          <p:nvPr/>
        </p:nvSpPr>
        <p:spPr>
          <a:xfrm>
            <a:off x="6529387" y="1371600"/>
            <a:ext cx="4799013" cy="4801314"/>
          </a:xfrm>
          <a:prstGeom prst="rect">
            <a:avLst/>
          </a:prstGeom>
          <a:noFill/>
        </p:spPr>
        <p:txBody>
          <a:bodyPr wrap="square" rtlCol="0">
            <a:spAutoFit/>
          </a:bodyPr>
          <a:lstStyle/>
          <a:p>
            <a:pPr algn="l"/>
            <a:r>
              <a:rPr lang="en-US" dirty="0">
                <a:latin typeface="Söhne"/>
              </a:rPr>
              <a:t>2. </a:t>
            </a:r>
            <a:r>
              <a:rPr lang="en-US" b="0" i="0" dirty="0">
                <a:effectLst/>
                <a:latin typeface="Söhne"/>
              </a:rPr>
              <a:t>Speaker Recognition</a:t>
            </a:r>
          </a:p>
          <a:p>
            <a:pPr algn="l">
              <a:buFont typeface="Arial" panose="020B0604020202020204" pitchFamily="34" charset="0"/>
              <a:buChar char="•"/>
            </a:pPr>
            <a:r>
              <a:rPr lang="en-US" b="0" i="0" dirty="0">
                <a:effectLst/>
                <a:latin typeface="Söhne"/>
              </a:rPr>
              <a:t>Model Reference: </a:t>
            </a:r>
            <a:r>
              <a:rPr lang="en-US" b="0" i="0" u="none" strike="noStrike" dirty="0" err="1">
                <a:effectLst/>
                <a:latin typeface="Söhne"/>
                <a:hlinkClick r:id="rId4">
                  <a:extLst>
                    <a:ext uri="{A12FA001-AC4F-418D-AE19-62706E023703}">
                      <ahyp:hlinkClr xmlns:ahyp="http://schemas.microsoft.com/office/drawing/2018/hyperlinkcolor" val="tx"/>
                    </a:ext>
                  </a:extLst>
                </a:hlinkClick>
              </a:rPr>
              <a:t>Keras</a:t>
            </a:r>
            <a:r>
              <a:rPr lang="en-US" b="0" i="0" u="none" strike="noStrike" dirty="0">
                <a:effectLst/>
                <a:latin typeface="Söhne"/>
                <a:hlinkClick r:id="rId4">
                  <a:extLst>
                    <a:ext uri="{A12FA001-AC4F-418D-AE19-62706E023703}">
                      <ahyp:hlinkClr xmlns:ahyp="http://schemas.microsoft.com/office/drawing/2018/hyperlinkcolor" val="tx"/>
                    </a:ext>
                  </a:extLst>
                </a:hlinkClick>
              </a:rPr>
              <a:t> Speaker Recognition</a:t>
            </a:r>
            <a:endParaRPr lang="en-US" b="0" i="0" dirty="0">
              <a:effectLst/>
              <a:latin typeface="Söhne"/>
            </a:endParaRPr>
          </a:p>
          <a:p>
            <a:pPr algn="l">
              <a:buFont typeface="Arial" panose="020B0604020202020204" pitchFamily="34" charset="0"/>
              <a:buChar char="•"/>
            </a:pPr>
            <a:r>
              <a:rPr lang="en-US" b="0" i="0" dirty="0">
                <a:effectLst/>
                <a:latin typeface="Söhne"/>
              </a:rPr>
              <a:t>Features:</a:t>
            </a:r>
          </a:p>
          <a:p>
            <a:pPr marL="742950" lvl="1" indent="-285750" algn="l">
              <a:buFont typeface="Arial" panose="020B0604020202020204" pitchFamily="34" charset="0"/>
              <a:buChar char="•"/>
            </a:pPr>
            <a:r>
              <a:rPr lang="en-US" b="0" i="0" dirty="0">
                <a:effectLst/>
                <a:latin typeface="Söhne"/>
              </a:rPr>
              <a:t>Preprocessing with librosa.</a:t>
            </a:r>
          </a:p>
          <a:p>
            <a:pPr marL="742950" lvl="1" indent="-285750" algn="l">
              <a:buFont typeface="Arial" panose="020B0604020202020204" pitchFamily="34" charset="0"/>
              <a:buChar char="•"/>
            </a:pPr>
            <a:r>
              <a:rPr lang="en-US" b="0" i="0" dirty="0">
                <a:effectLst/>
                <a:latin typeface="Söhne"/>
              </a:rPr>
              <a:t>Extraction using MFCC.</a:t>
            </a:r>
          </a:p>
          <a:p>
            <a:pPr algn="l">
              <a:buFont typeface="Arial" panose="020B0604020202020204" pitchFamily="34" charset="0"/>
              <a:buChar char="•"/>
            </a:pPr>
            <a:r>
              <a:rPr lang="en-US" b="0" i="0" dirty="0">
                <a:effectLst/>
                <a:latin typeface="Söhne"/>
              </a:rPr>
              <a:t>Model:</a:t>
            </a:r>
          </a:p>
          <a:p>
            <a:pPr marL="742950" lvl="1" indent="-285750" algn="l">
              <a:buFont typeface="Arial" panose="020B0604020202020204" pitchFamily="34" charset="0"/>
              <a:buChar char="•"/>
            </a:pPr>
            <a:r>
              <a:rPr lang="en-US" b="0" i="0" dirty="0">
                <a:effectLst/>
                <a:latin typeface="Söhne"/>
              </a:rPr>
              <a:t>Built with </a:t>
            </a:r>
            <a:r>
              <a:rPr lang="en-US" b="0" i="0" dirty="0" err="1">
                <a:effectLst/>
                <a:latin typeface="Söhne"/>
              </a:rPr>
              <a:t>Keras</a:t>
            </a:r>
            <a:r>
              <a:rPr lang="en-US" b="0" i="0" dirty="0">
                <a:effectLst/>
                <a:latin typeface="Söhne"/>
              </a:rPr>
              <a:t>, employing CNN and residual blocks.</a:t>
            </a:r>
          </a:p>
          <a:p>
            <a:pPr algn="l">
              <a:buFont typeface="Arial" panose="020B0604020202020204" pitchFamily="34" charset="0"/>
              <a:buChar char="•"/>
            </a:pPr>
            <a:r>
              <a:rPr lang="en-US" b="0" i="0" dirty="0">
                <a:effectLst/>
                <a:latin typeface="Söhne"/>
              </a:rPr>
              <a:t>Data:</a:t>
            </a:r>
          </a:p>
          <a:p>
            <a:pPr marL="742950" lvl="1" indent="-285750" algn="l">
              <a:buFont typeface="Arial" panose="020B0604020202020204" pitchFamily="34" charset="0"/>
              <a:buChar char="•"/>
            </a:pPr>
            <a:r>
              <a:rPr lang="en-US" b="0" i="0" dirty="0">
                <a:effectLst/>
                <a:latin typeface="Söhne"/>
              </a:rPr>
              <a:t>Initial failure with audio data from </a:t>
            </a:r>
            <a:r>
              <a:rPr lang="en-US" dirty="0">
                <a:latin typeface="Söhne"/>
              </a:rPr>
              <a:t>laptop </a:t>
            </a:r>
            <a:r>
              <a:rPr lang="en-US" b="0" i="0" dirty="0">
                <a:effectLst/>
                <a:latin typeface="Söhne"/>
              </a:rPr>
              <a:t>microphone.</a:t>
            </a:r>
          </a:p>
          <a:p>
            <a:pPr marL="742950" lvl="1" indent="-285750" algn="l">
              <a:buFont typeface="Arial" panose="020B0604020202020204" pitchFamily="34" charset="0"/>
              <a:buChar char="•"/>
            </a:pPr>
            <a:r>
              <a:rPr lang="en-US" b="0" i="0" dirty="0">
                <a:effectLst/>
                <a:latin typeface="Söhne"/>
              </a:rPr>
              <a:t>Recorded 100 audio files per person with Pi microphone.</a:t>
            </a:r>
          </a:p>
          <a:p>
            <a:pPr marL="742950" lvl="1" indent="-285750" algn="l">
              <a:buFont typeface="Arial" panose="020B0604020202020204" pitchFamily="34" charset="0"/>
              <a:buChar char="•"/>
            </a:pPr>
            <a:r>
              <a:rPr lang="en-US" b="0" i="0" dirty="0">
                <a:effectLst/>
                <a:latin typeface="Söhne"/>
              </a:rPr>
              <a:t>Achieved 96% accuracy on the test datasets containing 120 random audio files.</a:t>
            </a:r>
          </a:p>
          <a:p>
            <a:pPr algn="l">
              <a:buFont typeface="Arial" panose="020B0604020202020204" pitchFamily="34" charset="0"/>
              <a:buChar char="•"/>
            </a:pPr>
            <a:r>
              <a:rPr lang="en-US" b="0" i="0" dirty="0">
                <a:effectLst/>
                <a:latin typeface="Söhne"/>
              </a:rPr>
              <a:t>Goal: Increasing dataset size for robustness.</a:t>
            </a:r>
          </a:p>
        </p:txBody>
      </p:sp>
    </p:spTree>
    <p:extLst>
      <p:ext uri="{BB962C8B-B14F-4D97-AF65-F5344CB8AC3E}">
        <p14:creationId xmlns:p14="http://schemas.microsoft.com/office/powerpoint/2010/main" val="3570599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3DEB6-D155-9F01-6C89-60EDBD39DB3A}"/>
              </a:ext>
            </a:extLst>
          </p:cNvPr>
          <p:cNvSpPr>
            <a:spLocks noGrp="1"/>
          </p:cNvSpPr>
          <p:nvPr>
            <p:ph type="title"/>
          </p:nvPr>
        </p:nvSpPr>
        <p:spPr>
          <a:xfrm>
            <a:off x="656431" y="344221"/>
            <a:ext cx="10058400" cy="1371600"/>
          </a:xfrm>
        </p:spPr>
        <p:txBody>
          <a:bodyPr/>
          <a:lstStyle/>
          <a:p>
            <a:r>
              <a:rPr lang="en-US" dirty="0"/>
              <a:t>Technical Details</a:t>
            </a:r>
          </a:p>
        </p:txBody>
      </p:sp>
      <p:sp>
        <p:nvSpPr>
          <p:cNvPr id="5" name="TextBox 4">
            <a:extLst>
              <a:ext uri="{FF2B5EF4-FFF2-40B4-BE49-F238E27FC236}">
                <a16:creationId xmlns:a16="http://schemas.microsoft.com/office/drawing/2014/main" id="{74D4BC7B-6AFC-9C24-EFC6-47F2AF03B3CD}"/>
              </a:ext>
            </a:extLst>
          </p:cNvPr>
          <p:cNvSpPr txBox="1"/>
          <p:nvPr/>
        </p:nvSpPr>
        <p:spPr>
          <a:xfrm>
            <a:off x="598487" y="1674655"/>
            <a:ext cx="2940050" cy="4801314"/>
          </a:xfrm>
          <a:prstGeom prst="rect">
            <a:avLst/>
          </a:prstGeom>
          <a:noFill/>
        </p:spPr>
        <p:txBody>
          <a:bodyPr wrap="square" rtlCol="0">
            <a:spAutoFit/>
          </a:bodyPr>
          <a:lstStyle/>
          <a:p>
            <a:pPr algn="l"/>
            <a:r>
              <a:rPr lang="en-US" b="0" i="0" dirty="0">
                <a:effectLst/>
                <a:latin typeface="Söhne"/>
              </a:rPr>
              <a:t>3: Speech to Text</a:t>
            </a:r>
          </a:p>
          <a:p>
            <a:pPr algn="l">
              <a:buFont typeface="Arial" panose="020B0604020202020204" pitchFamily="34" charset="0"/>
              <a:buChar char="•"/>
            </a:pPr>
            <a:r>
              <a:rPr lang="en-US" b="0" i="0" dirty="0">
                <a:effectLst/>
                <a:latin typeface="Söhne"/>
              </a:rPr>
              <a:t>Library: </a:t>
            </a:r>
            <a:r>
              <a:rPr lang="en-US" b="0" i="0" u="none" strike="noStrike" dirty="0">
                <a:effectLst/>
                <a:latin typeface="Söhne"/>
                <a:hlinkClick r:id="rId3">
                  <a:extLst>
                    <a:ext uri="{A12FA001-AC4F-418D-AE19-62706E023703}">
                      <ahyp:hlinkClr xmlns:ahyp="http://schemas.microsoft.com/office/drawing/2018/hyperlinkcolor" val="tx"/>
                    </a:ext>
                  </a:extLst>
                </a:hlinkClick>
              </a:rPr>
              <a:t>Speech Recognition</a:t>
            </a:r>
            <a:endParaRPr lang="en-US" b="0" i="0" dirty="0">
              <a:effectLst/>
              <a:latin typeface="Söhne"/>
            </a:endParaRPr>
          </a:p>
          <a:p>
            <a:pPr algn="l">
              <a:buFont typeface="Arial" panose="020B0604020202020204" pitchFamily="34" charset="0"/>
              <a:buChar char="•"/>
            </a:pPr>
            <a:r>
              <a:rPr lang="en-US" b="0" i="0" dirty="0">
                <a:effectLst/>
                <a:latin typeface="Söhne"/>
              </a:rPr>
              <a:t>Features:</a:t>
            </a:r>
          </a:p>
          <a:p>
            <a:pPr marL="742950" lvl="1" indent="-285750" algn="l">
              <a:buFont typeface="Arial" panose="020B0604020202020204" pitchFamily="34" charset="0"/>
              <a:buChar char="•"/>
            </a:pPr>
            <a:r>
              <a:rPr lang="en-US" b="0" i="0" dirty="0">
                <a:effectLst/>
                <a:latin typeface="Söhne"/>
              </a:rPr>
              <a:t>Python library for speech recognition tasks.</a:t>
            </a:r>
          </a:p>
          <a:p>
            <a:pPr algn="l">
              <a:buFont typeface="Arial" panose="020B0604020202020204" pitchFamily="34" charset="0"/>
              <a:buChar char="•"/>
            </a:pPr>
            <a:r>
              <a:rPr lang="en-US" b="0" i="0" dirty="0">
                <a:effectLst/>
                <a:latin typeface="Söhne"/>
              </a:rPr>
              <a:t>Easy-to-Use: Provides simple functionalities.</a:t>
            </a:r>
          </a:p>
          <a:p>
            <a:pPr algn="l"/>
            <a:endParaRPr lang="en-US" dirty="0">
              <a:latin typeface="Söhne"/>
            </a:endParaRPr>
          </a:p>
          <a:p>
            <a:pPr algn="l"/>
            <a:endParaRPr lang="en-US" b="0" i="0" dirty="0">
              <a:effectLst/>
              <a:latin typeface="Söhne"/>
            </a:endParaRPr>
          </a:p>
          <a:p>
            <a:pPr algn="l"/>
            <a:r>
              <a:rPr lang="en-US" b="0" i="0" dirty="0">
                <a:effectLst/>
                <a:latin typeface="Söhne"/>
              </a:rPr>
              <a:t>4: Text to Audio</a:t>
            </a:r>
          </a:p>
          <a:p>
            <a:pPr algn="l">
              <a:buFont typeface="Arial" panose="020B0604020202020204" pitchFamily="34" charset="0"/>
              <a:buChar char="•"/>
            </a:pPr>
            <a:r>
              <a:rPr lang="en-US" b="0" i="0" dirty="0">
                <a:effectLst/>
                <a:latin typeface="Söhne"/>
              </a:rPr>
              <a:t>Packages: GTTS (Google Text-to-Speech), Pygame.</a:t>
            </a:r>
          </a:p>
          <a:p>
            <a:pPr algn="l">
              <a:buFont typeface="Arial" panose="020B0604020202020204" pitchFamily="34" charset="0"/>
              <a:buChar char="•"/>
            </a:pPr>
            <a:r>
              <a:rPr lang="en-US" b="0" i="0" dirty="0">
                <a:effectLst/>
                <a:latin typeface="Söhne"/>
              </a:rPr>
              <a:t>GTTS: Converts text to speech using Google’s API.</a:t>
            </a:r>
          </a:p>
          <a:p>
            <a:pPr algn="l">
              <a:buFont typeface="Arial" panose="020B0604020202020204" pitchFamily="34" charset="0"/>
              <a:buChar char="•"/>
            </a:pPr>
            <a:r>
              <a:rPr lang="en-US" b="0" i="0" dirty="0">
                <a:effectLst/>
                <a:latin typeface="Söhne"/>
              </a:rPr>
              <a:t>Pygame: Used for playing audio files.</a:t>
            </a:r>
          </a:p>
        </p:txBody>
      </p:sp>
      <p:sp>
        <p:nvSpPr>
          <p:cNvPr id="6" name="TextBox 5">
            <a:extLst>
              <a:ext uri="{FF2B5EF4-FFF2-40B4-BE49-F238E27FC236}">
                <a16:creationId xmlns:a16="http://schemas.microsoft.com/office/drawing/2014/main" id="{453573C3-4C95-4A72-EB6F-F096101E25AF}"/>
              </a:ext>
            </a:extLst>
          </p:cNvPr>
          <p:cNvSpPr txBox="1"/>
          <p:nvPr/>
        </p:nvSpPr>
        <p:spPr>
          <a:xfrm>
            <a:off x="4354512" y="1674655"/>
            <a:ext cx="2310606" cy="2862322"/>
          </a:xfrm>
          <a:prstGeom prst="rect">
            <a:avLst/>
          </a:prstGeom>
          <a:noFill/>
        </p:spPr>
        <p:txBody>
          <a:bodyPr wrap="square" rtlCol="0">
            <a:spAutoFit/>
          </a:bodyPr>
          <a:lstStyle/>
          <a:p>
            <a:pPr algn="l"/>
            <a:r>
              <a:rPr lang="en-US" b="0" i="0" dirty="0">
                <a:effectLst/>
                <a:latin typeface="Söhne"/>
              </a:rPr>
              <a:t>5: ChatGPT API</a:t>
            </a:r>
          </a:p>
          <a:p>
            <a:pPr algn="l">
              <a:buFont typeface="Arial" panose="020B0604020202020204" pitchFamily="34" charset="0"/>
              <a:buChar char="•"/>
            </a:pPr>
            <a:r>
              <a:rPr lang="en-US" b="0" i="0" dirty="0">
                <a:effectLst/>
                <a:latin typeface="Söhne"/>
              </a:rPr>
              <a:t>Product: </a:t>
            </a:r>
            <a:r>
              <a:rPr lang="en-US" b="0" i="0" u="none" strike="noStrike" dirty="0">
                <a:effectLst/>
                <a:latin typeface="Söhne"/>
                <a:hlinkClick r:id="rId4">
                  <a:extLst>
                    <a:ext uri="{A12FA001-AC4F-418D-AE19-62706E023703}">
                      <ahyp:hlinkClr xmlns:ahyp="http://schemas.microsoft.com/office/drawing/2018/hyperlinkcolor" val="tx"/>
                    </a:ext>
                  </a:extLst>
                </a:hlinkClick>
              </a:rPr>
              <a:t>OpenAI ChatGPT</a:t>
            </a:r>
            <a:endParaRPr lang="en-US" b="0" i="0" dirty="0">
              <a:effectLst/>
              <a:latin typeface="Söhne"/>
            </a:endParaRPr>
          </a:p>
          <a:p>
            <a:pPr algn="l">
              <a:buFont typeface="Arial" panose="020B0604020202020204" pitchFamily="34" charset="0"/>
              <a:buChar char="•"/>
            </a:pPr>
            <a:r>
              <a:rPr lang="en-US" b="0" i="0" dirty="0">
                <a:effectLst/>
                <a:latin typeface="Söhne"/>
              </a:rPr>
              <a:t>Interaction:</a:t>
            </a:r>
          </a:p>
          <a:p>
            <a:pPr marL="742950" lvl="1" indent="-285750" algn="l">
              <a:buFont typeface="Arial" panose="020B0604020202020204" pitchFamily="34" charset="0"/>
              <a:buChar char="•"/>
            </a:pPr>
            <a:r>
              <a:rPr lang="en-US" b="0" i="0" dirty="0">
                <a:effectLst/>
                <a:latin typeface="Söhne"/>
              </a:rPr>
              <a:t>Interact with OpenAI API for responses.</a:t>
            </a:r>
          </a:p>
          <a:p>
            <a:pPr marL="742950" lvl="1" indent="-285750" algn="l">
              <a:buFont typeface="Arial" panose="020B0604020202020204" pitchFamily="34" charset="0"/>
              <a:buChar char="•"/>
            </a:pPr>
            <a:r>
              <a:rPr lang="en-US" b="0" i="0" dirty="0">
                <a:effectLst/>
                <a:latin typeface="Söhne"/>
              </a:rPr>
              <a:t>Send requests, receive responses.</a:t>
            </a:r>
          </a:p>
        </p:txBody>
      </p:sp>
      <p:sp>
        <p:nvSpPr>
          <p:cNvPr id="7" name="TextBox 6">
            <a:extLst>
              <a:ext uri="{FF2B5EF4-FFF2-40B4-BE49-F238E27FC236}">
                <a16:creationId xmlns:a16="http://schemas.microsoft.com/office/drawing/2014/main" id="{2CC9828E-049E-51A6-59C5-588F1A58C2FF}"/>
              </a:ext>
            </a:extLst>
          </p:cNvPr>
          <p:cNvSpPr txBox="1"/>
          <p:nvPr/>
        </p:nvSpPr>
        <p:spPr>
          <a:xfrm>
            <a:off x="7771607" y="1674655"/>
            <a:ext cx="3536950" cy="3693319"/>
          </a:xfrm>
          <a:prstGeom prst="rect">
            <a:avLst/>
          </a:prstGeom>
          <a:noFill/>
        </p:spPr>
        <p:txBody>
          <a:bodyPr wrap="square" rtlCol="0">
            <a:spAutoFit/>
          </a:bodyPr>
          <a:lstStyle/>
          <a:p>
            <a:pPr algn="l"/>
            <a:r>
              <a:rPr lang="en-US" b="0" i="0" dirty="0">
                <a:effectLst/>
                <a:latin typeface="Söhne"/>
              </a:rPr>
              <a:t>6: Google Cloud Storage</a:t>
            </a:r>
          </a:p>
          <a:p>
            <a:pPr algn="l">
              <a:buFont typeface="Arial" panose="020B0604020202020204" pitchFamily="34" charset="0"/>
              <a:buChar char="•"/>
            </a:pPr>
            <a:r>
              <a:rPr lang="en-US" b="0" i="0" dirty="0">
                <a:effectLst/>
                <a:latin typeface="Söhne"/>
              </a:rPr>
              <a:t>Package: google.cloud.storage</a:t>
            </a:r>
          </a:p>
          <a:p>
            <a:pPr algn="l">
              <a:buFont typeface="Arial" panose="020B0604020202020204" pitchFamily="34" charset="0"/>
              <a:buChar char="•"/>
            </a:pPr>
            <a:r>
              <a:rPr lang="en-US" b="0" i="0" dirty="0">
                <a:effectLst/>
                <a:latin typeface="Söhne"/>
              </a:rPr>
              <a:t>Functionality:</a:t>
            </a:r>
          </a:p>
          <a:p>
            <a:pPr marL="742950" lvl="1" indent="-285750" algn="l">
              <a:buFont typeface="Arial" panose="020B0604020202020204" pitchFamily="34" charset="0"/>
              <a:buChar char="•"/>
            </a:pPr>
            <a:r>
              <a:rPr lang="en-US" b="0" i="0" dirty="0">
                <a:effectLst/>
                <a:latin typeface="Söhne"/>
              </a:rPr>
              <a:t>Upload and download files (audio, questions, answers).</a:t>
            </a:r>
          </a:p>
          <a:p>
            <a:pPr marL="742950" lvl="1" indent="-285750" algn="l">
              <a:buFont typeface="Arial" panose="020B0604020202020204" pitchFamily="34" charset="0"/>
              <a:buChar char="•"/>
            </a:pPr>
            <a:r>
              <a:rPr lang="en-US" b="0" i="0" dirty="0">
                <a:effectLst/>
                <a:latin typeface="Söhne"/>
              </a:rPr>
              <a:t>Server continuously checks for new questions, generates responses using ChatGPT API, and sends them back to the client.</a:t>
            </a:r>
          </a:p>
          <a:p>
            <a:pPr marL="742950" lvl="1" indent="-285750" algn="l">
              <a:buFont typeface="Arial" panose="020B0604020202020204" pitchFamily="34" charset="0"/>
              <a:buChar char="•"/>
            </a:pPr>
            <a:r>
              <a:rPr lang="en-US" b="0" i="0" dirty="0">
                <a:effectLst/>
                <a:latin typeface="Söhne"/>
              </a:rPr>
              <a:t>Client waits for responses, overwrites questions with results.</a:t>
            </a:r>
          </a:p>
        </p:txBody>
      </p:sp>
    </p:spTree>
    <p:extLst>
      <p:ext uri="{BB962C8B-B14F-4D97-AF65-F5344CB8AC3E}">
        <p14:creationId xmlns:p14="http://schemas.microsoft.com/office/powerpoint/2010/main" val="3412749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8" name="Rectangle 11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9" name="Rectangle 118">
            <a:extLst>
              <a:ext uri="{FF2B5EF4-FFF2-40B4-BE49-F238E27FC236}">
                <a16:creationId xmlns:a16="http://schemas.microsoft.com/office/drawing/2014/main" id="{1E8D93C5-28EB-42D0-86CE-D80495565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20" name="Rectangle 119">
            <a:extLst>
              <a:ext uri="{FF2B5EF4-FFF2-40B4-BE49-F238E27FC236}">
                <a16:creationId xmlns:a16="http://schemas.microsoft.com/office/drawing/2014/main" id="{AB1B1E7D-F76D-4744-AF85-239E6998A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p:nvSpPr>
          <p:cNvPr id="121" name="Rectangle 120">
            <a:extLst>
              <a:ext uri="{FF2B5EF4-FFF2-40B4-BE49-F238E27FC236}">
                <a16:creationId xmlns:a16="http://schemas.microsoft.com/office/drawing/2014/main" id="{3BB65211-00DB-45B6-A223-033B2D19C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122" name="Group 121">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84" name="Straight Connector 83">
              <a:extLst>
                <a:ext uri="{FF2B5EF4-FFF2-40B4-BE49-F238E27FC236}">
                  <a16:creationId xmlns:a16="http://schemas.microsoft.com/office/drawing/2014/main" id="{14DF524F-3FEF-4236-90C6-820E876A94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400A003-1BE9-49C2-8E57-DCD9B870F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83BF0991-F9A1-4282-99DB-92D70239F6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123" name="Rectangle 122">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4">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5" name="Rectangle 124">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27" name="Rectangle 126">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72787883-3AB7-9CB6-E345-3F27C9D23CE8}"/>
              </a:ext>
            </a:extLst>
          </p:cNvPr>
          <p:cNvSpPr>
            <a:spLocks noGrp="1"/>
          </p:cNvSpPr>
          <p:nvPr>
            <p:ph type="title"/>
          </p:nvPr>
        </p:nvSpPr>
        <p:spPr>
          <a:xfrm>
            <a:off x="1256493" y="1559768"/>
            <a:ext cx="2978281" cy="3135379"/>
          </a:xfrm>
        </p:spPr>
        <p:txBody>
          <a:bodyPr vert="horz" lIns="91440" tIns="45720" rIns="91440" bIns="45720" rtlCol="0" anchor="ctr">
            <a:normAutofit/>
          </a:bodyPr>
          <a:lstStyle/>
          <a:p>
            <a:pPr algn="ctr">
              <a:lnSpc>
                <a:spcPct val="83000"/>
              </a:lnSpc>
            </a:pPr>
            <a:r>
              <a:rPr lang="en-US" sz="3000" cap="all" spc="-100">
                <a:solidFill>
                  <a:schemeClr val="bg1"/>
                </a:solidFill>
              </a:rPr>
              <a:t>Preliminary Results</a:t>
            </a:r>
          </a:p>
        </p:txBody>
      </p:sp>
      <p:sp>
        <p:nvSpPr>
          <p:cNvPr id="128" name="Rectangle 127">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9" name="Straight Connector 128">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9d9f1ecaec468fa44d581b9509a8495f">
            <a:hlinkClick r:id="" action="ppaction://media"/>
            <a:extLst>
              <a:ext uri="{FF2B5EF4-FFF2-40B4-BE49-F238E27FC236}">
                <a16:creationId xmlns:a16="http://schemas.microsoft.com/office/drawing/2014/main" id="{4E312B93-9D96-104F-BBB3-416B8AFA3F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907975" y="1150081"/>
            <a:ext cx="7213754" cy="4057736"/>
          </a:xfrm>
          <a:prstGeom prst="rect">
            <a:avLst/>
          </a:prstGeom>
        </p:spPr>
      </p:pic>
    </p:spTree>
    <p:extLst>
      <p:ext uri="{BB962C8B-B14F-4D97-AF65-F5344CB8AC3E}">
        <p14:creationId xmlns:p14="http://schemas.microsoft.com/office/powerpoint/2010/main" val="57986598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2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3D rendering of a red sphere with a line of light going through the middle">
            <a:extLst>
              <a:ext uri="{FF2B5EF4-FFF2-40B4-BE49-F238E27FC236}">
                <a16:creationId xmlns:a16="http://schemas.microsoft.com/office/drawing/2014/main" id="{687C272C-6621-7160-D6B2-2ACFD66CDAF1}"/>
              </a:ext>
            </a:extLst>
          </p:cNvPr>
          <p:cNvPicPr>
            <a:picLocks noChangeAspect="1"/>
          </p:cNvPicPr>
          <p:nvPr/>
        </p:nvPicPr>
        <p:blipFill rotWithShape="1">
          <a:blip r:embed="rId2">
            <a:duotone>
              <a:schemeClr val="bg2">
                <a:shade val="45000"/>
                <a:satMod val="135000"/>
              </a:schemeClr>
              <a:prstClr val="white"/>
            </a:duotone>
            <a:alphaModFix amt="35000"/>
          </a:blip>
          <a:srcRect t="7966" b="7764"/>
          <a:stretch/>
        </p:blipFill>
        <p:spPr>
          <a:xfrm>
            <a:off x="20" y="10"/>
            <a:ext cx="12191980" cy="6857990"/>
          </a:xfrm>
          <a:prstGeom prst="rect">
            <a:avLst/>
          </a:prstGeom>
        </p:spPr>
      </p:pic>
      <p:sp>
        <p:nvSpPr>
          <p:cNvPr id="2" name="Title 1">
            <a:extLst>
              <a:ext uri="{FF2B5EF4-FFF2-40B4-BE49-F238E27FC236}">
                <a16:creationId xmlns:a16="http://schemas.microsoft.com/office/drawing/2014/main" id="{9C947882-7B5C-02EA-E755-30BFD83D72BD}"/>
              </a:ext>
            </a:extLst>
          </p:cNvPr>
          <p:cNvSpPr>
            <a:spLocks noGrp="1"/>
          </p:cNvSpPr>
          <p:nvPr>
            <p:ph type="title"/>
          </p:nvPr>
        </p:nvSpPr>
        <p:spPr>
          <a:xfrm>
            <a:off x="1066800" y="642594"/>
            <a:ext cx="10058400" cy="1371600"/>
          </a:xfrm>
        </p:spPr>
        <p:txBody>
          <a:bodyPr>
            <a:normAutofit/>
          </a:bodyPr>
          <a:lstStyle/>
          <a:p>
            <a:r>
              <a:rPr lang="en-US" dirty="0"/>
              <a:t>Future Work</a:t>
            </a:r>
          </a:p>
        </p:txBody>
      </p:sp>
      <p:sp>
        <p:nvSpPr>
          <p:cNvPr id="3" name="Content Placeholder 2">
            <a:extLst>
              <a:ext uri="{FF2B5EF4-FFF2-40B4-BE49-F238E27FC236}">
                <a16:creationId xmlns:a16="http://schemas.microsoft.com/office/drawing/2014/main" id="{D018BC89-8B74-4C32-BCDE-01589E384A6E}"/>
              </a:ext>
            </a:extLst>
          </p:cNvPr>
          <p:cNvSpPr>
            <a:spLocks noGrp="1"/>
          </p:cNvSpPr>
          <p:nvPr>
            <p:ph idx="1"/>
          </p:nvPr>
        </p:nvSpPr>
        <p:spPr>
          <a:xfrm>
            <a:off x="1066800" y="2103120"/>
            <a:ext cx="10058400" cy="3849624"/>
          </a:xfrm>
        </p:spPr>
        <p:txBody>
          <a:bodyPr>
            <a:normAutofit/>
          </a:bodyPr>
          <a:lstStyle/>
          <a:p>
            <a:r>
              <a:rPr lang="en-US" sz="2000" dirty="0"/>
              <a:t>I</a:t>
            </a:r>
            <a:r>
              <a:rPr lang="en-US" altLang="zh-CN" sz="2000" dirty="0"/>
              <a:t>ncrease the size of the face image dataset taken by the Pi camera, use the images to train our own neural network model from Lab2, and then deploy that on the Raspberry Pi. </a:t>
            </a:r>
          </a:p>
          <a:p>
            <a:pPr marL="0" indent="0">
              <a:buNone/>
            </a:pPr>
            <a:endParaRPr lang="en-US" altLang="zh-CN" sz="2000" dirty="0"/>
          </a:p>
          <a:p>
            <a:r>
              <a:rPr lang="en-US" sz="2000" dirty="0"/>
              <a:t> Increase the accuracy of the speaker recognition model.</a:t>
            </a:r>
          </a:p>
          <a:p>
            <a:endParaRPr lang="en-US" sz="2000" dirty="0"/>
          </a:p>
          <a:p>
            <a:r>
              <a:rPr lang="en-US" sz="2000" dirty="0"/>
              <a:t> Try to add more functions like playing music based on voice command if possible.</a:t>
            </a:r>
          </a:p>
        </p:txBody>
      </p:sp>
    </p:spTree>
    <p:extLst>
      <p:ext uri="{BB962C8B-B14F-4D97-AF65-F5344CB8AC3E}">
        <p14:creationId xmlns:p14="http://schemas.microsoft.com/office/powerpoint/2010/main" val="212167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29" name="Rectangle 28">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p:nvSpPr>
          <p:cNvPr id="30" name="Rectangle 29">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31" name="Group 30">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32" name="Straight Connector 31">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3" name="Rectangle 32">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4" name="Rectangle 33">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35" name="Rectangle 34">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lumMod val="85000"/>
              <a:lumOff val="15000"/>
            </a:schemeClr>
          </a:solidFill>
          <a:ln w="6350" cap="sq" cmpd="sng" algn="ctr">
            <a:solidFill>
              <a:schemeClr val="tx1"/>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73F3F8E-822E-235B-5E6C-F99C30144FD9}"/>
              </a:ext>
            </a:extLst>
          </p:cNvPr>
          <p:cNvSpPr>
            <a:spLocks noGrp="1"/>
          </p:cNvSpPr>
          <p:nvPr>
            <p:ph type="title"/>
          </p:nvPr>
        </p:nvSpPr>
        <p:spPr>
          <a:xfrm>
            <a:off x="1263520" y="1272800"/>
            <a:ext cx="6544620" cy="4312402"/>
          </a:xfrm>
        </p:spPr>
        <p:txBody>
          <a:bodyPr vert="horz" lIns="91440" tIns="45720" rIns="91440" bIns="45720" rtlCol="0" anchor="ctr">
            <a:normAutofit/>
          </a:bodyPr>
          <a:lstStyle/>
          <a:p>
            <a:pPr algn="r">
              <a:lnSpc>
                <a:spcPct val="83000"/>
              </a:lnSpc>
            </a:pPr>
            <a:r>
              <a:rPr lang="en-US" sz="6800" cap="all" spc="-100" dirty="0">
                <a:solidFill>
                  <a:schemeClr val="tx1"/>
                </a:solidFill>
              </a:rPr>
              <a:t>Thanks</a:t>
            </a:r>
          </a:p>
        </p:txBody>
      </p:sp>
      <p:cxnSp>
        <p:nvCxnSpPr>
          <p:cNvPr id="26" name="Straight Connector 25">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6839676"/>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DarkSeedLeftStep">
      <a:dk1>
        <a:srgbClr val="000000"/>
      </a:dk1>
      <a:lt1>
        <a:srgbClr val="FFFFFF"/>
      </a:lt1>
      <a:dk2>
        <a:srgbClr val="1B2F2F"/>
      </a:dk2>
      <a:lt2>
        <a:srgbClr val="F1F3F0"/>
      </a:lt2>
      <a:accent1>
        <a:srgbClr val="9D49C7"/>
      </a:accent1>
      <a:accent2>
        <a:srgbClr val="6245BA"/>
      </a:accent2>
      <a:accent3>
        <a:srgbClr val="495EC7"/>
      </a:accent3>
      <a:accent4>
        <a:srgbClr val="3780B5"/>
      </a:accent4>
      <a:accent5>
        <a:srgbClr val="45BCBC"/>
      </a:accent5>
      <a:accent6>
        <a:srgbClr val="37B581"/>
      </a:accent6>
      <a:hlink>
        <a:srgbClr val="3897AA"/>
      </a:hlink>
      <a:folHlink>
        <a:srgbClr val="7F7F7F"/>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c4b25a63-f6ee-4843-bf42-47698861dbd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343F56690001B4DBB90308178144C2F" ma:contentTypeVersion="8" ma:contentTypeDescription="Create a new document." ma:contentTypeScope="" ma:versionID="1a10716d2aa7a8d229b26c8e6b590dbe">
  <xsd:schema xmlns:xsd="http://www.w3.org/2001/XMLSchema" xmlns:xs="http://www.w3.org/2001/XMLSchema" xmlns:p="http://schemas.microsoft.com/office/2006/metadata/properties" xmlns:ns3="c4b25a63-f6ee-4843-bf42-47698861dbd2" xmlns:ns4="c15bd575-6af4-468f-a484-c74db3b3938b" targetNamespace="http://schemas.microsoft.com/office/2006/metadata/properties" ma:root="true" ma:fieldsID="a3f12e8fa8f477cc24a8beaaed7d6a14" ns3:_="" ns4:_="">
    <xsd:import namespace="c4b25a63-f6ee-4843-bf42-47698861dbd2"/>
    <xsd:import namespace="c15bd575-6af4-468f-a484-c74db3b3938b"/>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b25a63-f6ee-4843-bf42-47698861db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_activity" ma:index="1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15bd575-6af4-468f-a484-c74db3b3938b"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78C675-3FFD-4DC2-A5F6-431F3D365C76}">
  <ds:schemaRefs>
    <ds:schemaRef ds:uri="http://schemas.microsoft.com/sharepoint/v3/contenttype/forms"/>
  </ds:schemaRefs>
</ds:datastoreItem>
</file>

<file path=customXml/itemProps2.xml><?xml version="1.0" encoding="utf-8"?>
<ds:datastoreItem xmlns:ds="http://schemas.openxmlformats.org/officeDocument/2006/customXml" ds:itemID="{AA5E99C1-EEE1-411D-A14F-2C251BB3D162}">
  <ds:schemaRefs>
    <ds:schemaRef ds:uri="http://schemas.openxmlformats.org/package/2006/metadata/core-properties"/>
    <ds:schemaRef ds:uri="http://schemas.microsoft.com/office/2006/documentManagement/types"/>
    <ds:schemaRef ds:uri="http://purl.org/dc/terms/"/>
    <ds:schemaRef ds:uri="http://schemas.microsoft.com/office/2006/metadata/properties"/>
    <ds:schemaRef ds:uri="http://purl.org/dc/dcmitype/"/>
    <ds:schemaRef ds:uri="http://purl.org/dc/elements/1.1/"/>
    <ds:schemaRef ds:uri="http://schemas.microsoft.com/office/infopath/2007/PartnerControls"/>
    <ds:schemaRef ds:uri="c15bd575-6af4-468f-a484-c74db3b3938b"/>
    <ds:schemaRef ds:uri="c4b25a63-f6ee-4843-bf42-47698861dbd2"/>
    <ds:schemaRef ds:uri="http://www.w3.org/XML/1998/namespace"/>
  </ds:schemaRefs>
</ds:datastoreItem>
</file>

<file path=customXml/itemProps3.xml><?xml version="1.0" encoding="utf-8"?>
<ds:datastoreItem xmlns:ds="http://schemas.openxmlformats.org/officeDocument/2006/customXml" ds:itemID="{EC582A8F-6EE2-450A-A618-99C03847E0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b25a63-f6ee-4843-bf42-47698861dbd2"/>
    <ds:schemaRef ds:uri="c15bd575-6af4-468f-a484-c74db3b393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1392</TotalTime>
  <Words>561</Words>
  <Application>Microsoft Office PowerPoint</Application>
  <PresentationFormat>Widescreen</PresentationFormat>
  <Paragraphs>81</Paragraphs>
  <Slides>8</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Söhne</vt:lpstr>
      <vt:lpstr>Aptos</vt:lpstr>
      <vt:lpstr>Arial</vt:lpstr>
      <vt:lpstr>Garamond</vt:lpstr>
      <vt:lpstr>Georgia Pro</vt:lpstr>
      <vt:lpstr>Georgia Pro Cond Black</vt:lpstr>
      <vt:lpstr>SavonVTI</vt:lpstr>
      <vt:lpstr>“Chat Pi” Your Private Assistant</vt:lpstr>
      <vt:lpstr>Motivation &amp; Problems</vt:lpstr>
      <vt:lpstr>Design and Methodology</vt:lpstr>
      <vt:lpstr>Technical Details</vt:lpstr>
      <vt:lpstr>Technical Details</vt:lpstr>
      <vt:lpstr>Preliminary Results</vt:lpstr>
      <vt:lpstr>Future Work</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 Yanghonghui</dc:creator>
  <cp:lastModifiedBy>Chen, Yanghonghui</cp:lastModifiedBy>
  <cp:revision>3</cp:revision>
  <dcterms:created xsi:type="dcterms:W3CDTF">2024-04-16T07:29:32Z</dcterms:created>
  <dcterms:modified xsi:type="dcterms:W3CDTF">2024-04-18T00:51:37Z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0x0101000343F56690001B4DBB90308178144C2F</vt:lpwstr>
  </property>
</Properties>
</file>

<file path=docProps/thumbnail.jpeg>
</file>